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Big Shoulders Display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Classic Bold" panose="020B0604020202020204" charset="0"/>
      <p:regular r:id="rId23"/>
    </p:embeddedFont>
    <p:embeddedFont>
      <p:font typeface="Montserrat Light Bold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Special Elite" panose="020B0604020202020204" charset="0"/>
      <p:regular r:id="rId26"/>
    </p:embeddedFont>
    <p:embeddedFont>
      <p:font typeface="Trocchi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12" Type="http://schemas.openxmlformats.org/officeDocument/2006/relationships/image" Target="../media/image2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6.jpeg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9711" r="-297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41321" y="4130049"/>
            <a:ext cx="9405358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BILLING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ELECTRICITY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1321" y="6172912"/>
            <a:ext cx="9497482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159">
                <a:solidFill>
                  <a:srgbClr val="231F20"/>
                </a:solidFill>
                <a:latin typeface="Montserrat Classic Bold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914385"/>
            <a:ext cx="3471169" cy="7616544"/>
            <a:chOff x="0" y="0"/>
            <a:chExt cx="914217" cy="20060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06003"/>
            </a:xfrm>
            <a:custGeom>
              <a:avLst/>
              <a:gdLst/>
              <a:ahLst/>
              <a:cxnLst/>
              <a:rect l="l" t="t" r="r" b="b"/>
              <a:pathLst>
                <a:path w="914217" h="2006003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1950245"/>
                  </a:lnTo>
                  <a:cubicBezTo>
                    <a:pt x="914217" y="1965033"/>
                    <a:pt x="908343" y="1979215"/>
                    <a:pt x="897886" y="1989672"/>
                  </a:cubicBezTo>
                  <a:cubicBezTo>
                    <a:pt x="887429" y="2000129"/>
                    <a:pt x="873247" y="2006003"/>
                    <a:pt x="858459" y="2006003"/>
                  </a:cubicBezTo>
                  <a:lnTo>
                    <a:pt x="55759" y="2006003"/>
                  </a:lnTo>
                  <a:cubicBezTo>
                    <a:pt x="24964" y="2006003"/>
                    <a:pt x="0" y="1981039"/>
                    <a:pt x="0" y="1950245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165" y="458378"/>
            <a:ext cx="4501821" cy="1942572"/>
            <a:chOff x="0" y="0"/>
            <a:chExt cx="1185665" cy="51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5665" cy="511624"/>
            </a:xfrm>
            <a:custGeom>
              <a:avLst/>
              <a:gdLst/>
              <a:ahLst/>
              <a:cxnLst/>
              <a:rect l="l" t="t" r="r" b="b"/>
              <a:pathLst>
                <a:path w="1185665" h="511624">
                  <a:moveTo>
                    <a:pt x="42993" y="0"/>
                  </a:moveTo>
                  <a:lnTo>
                    <a:pt x="1142671" y="0"/>
                  </a:lnTo>
                  <a:cubicBezTo>
                    <a:pt x="1154074" y="0"/>
                    <a:pt x="1165010" y="4530"/>
                    <a:pt x="1173072" y="12592"/>
                  </a:cubicBezTo>
                  <a:cubicBezTo>
                    <a:pt x="1181135" y="20655"/>
                    <a:pt x="1185665" y="31591"/>
                    <a:pt x="1185665" y="42993"/>
                  </a:cubicBezTo>
                  <a:lnTo>
                    <a:pt x="1185665" y="468631"/>
                  </a:lnTo>
                  <a:cubicBezTo>
                    <a:pt x="1185665" y="480033"/>
                    <a:pt x="1181135" y="490969"/>
                    <a:pt x="1173072" y="499031"/>
                  </a:cubicBezTo>
                  <a:cubicBezTo>
                    <a:pt x="1165010" y="507094"/>
                    <a:pt x="1154074" y="511624"/>
                    <a:pt x="1142671" y="511624"/>
                  </a:cubicBezTo>
                  <a:lnTo>
                    <a:pt x="42993" y="511624"/>
                  </a:lnTo>
                  <a:cubicBezTo>
                    <a:pt x="31591" y="511624"/>
                    <a:pt x="20655" y="507094"/>
                    <a:pt x="12592" y="499031"/>
                  </a:cubicBezTo>
                  <a:cubicBezTo>
                    <a:pt x="4530" y="490969"/>
                    <a:pt x="0" y="480033"/>
                    <a:pt x="0" y="468631"/>
                  </a:cubicBezTo>
                  <a:lnTo>
                    <a:pt x="0" y="42993"/>
                  </a:lnTo>
                  <a:cubicBezTo>
                    <a:pt x="0" y="31591"/>
                    <a:pt x="4530" y="20655"/>
                    <a:pt x="12592" y="12592"/>
                  </a:cubicBezTo>
                  <a:cubicBezTo>
                    <a:pt x="20655" y="4530"/>
                    <a:pt x="31591" y="0"/>
                    <a:pt x="4299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44170" y="2568539"/>
            <a:ext cx="9806580" cy="7052029"/>
          </a:xfrm>
          <a:custGeom>
            <a:avLst/>
            <a:gdLst/>
            <a:ahLst/>
            <a:cxnLst/>
            <a:rect l="l" t="t" r="r" b="b"/>
            <a:pathLst>
              <a:path w="9806580" h="7052029">
                <a:moveTo>
                  <a:pt x="0" y="0"/>
                </a:moveTo>
                <a:lnTo>
                  <a:pt x="9806580" y="0"/>
                </a:lnTo>
                <a:lnTo>
                  <a:pt x="9806580" y="7052029"/>
                </a:lnTo>
                <a:lnTo>
                  <a:pt x="0" y="705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967291" y="524334"/>
            <a:ext cx="7692734" cy="171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CUSTOMER</a:t>
            </a:r>
          </a:p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DETAILS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4967" y="8381818"/>
            <a:ext cx="3451335" cy="245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This program will allow the admin to view customer details.</a:t>
            </a: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74790" y="7095490"/>
            <a:ext cx="358528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endParaRPr/>
          </a:p>
          <a:p>
            <a:pPr algn="ctr">
              <a:lnSpc>
                <a:spcPts val="2859"/>
              </a:lnSpc>
            </a:pPr>
            <a:endParaRPr/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033934" y="7128962"/>
            <a:ext cx="3526136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If we need to print the details that has been viewed click onto print option.</a:t>
            </a:r>
          </a:p>
          <a:p>
            <a:pPr algn="ctr">
              <a:lnSpc>
                <a:spcPts val="2859"/>
              </a:lnSpc>
            </a:pPr>
            <a:endParaRPr lang="en-US" sz="2199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585151"/>
            <a:ext cx="3471169" cy="7945778"/>
            <a:chOff x="0" y="0"/>
            <a:chExt cx="914217" cy="2092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92715"/>
            </a:xfrm>
            <a:custGeom>
              <a:avLst/>
              <a:gdLst/>
              <a:ahLst/>
              <a:cxnLst/>
              <a:rect l="l" t="t" r="r" b="b"/>
              <a:pathLst>
                <a:path w="914217" h="2092715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2036956"/>
                  </a:lnTo>
                  <a:cubicBezTo>
                    <a:pt x="914217" y="2051745"/>
                    <a:pt x="908343" y="2065927"/>
                    <a:pt x="897886" y="2076384"/>
                  </a:cubicBezTo>
                  <a:cubicBezTo>
                    <a:pt x="887429" y="2086840"/>
                    <a:pt x="873247" y="2092715"/>
                    <a:pt x="858459" y="2092715"/>
                  </a:cubicBezTo>
                  <a:lnTo>
                    <a:pt x="55759" y="2092715"/>
                  </a:lnTo>
                  <a:cubicBezTo>
                    <a:pt x="40971" y="2092715"/>
                    <a:pt x="26788" y="2086840"/>
                    <a:pt x="16331" y="2076384"/>
                  </a:cubicBezTo>
                  <a:cubicBezTo>
                    <a:pt x="5875" y="2065927"/>
                    <a:pt x="0" y="2051745"/>
                    <a:pt x="0" y="2036956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6846" y="7737105"/>
            <a:ext cx="3392233" cy="5059147"/>
            <a:chOff x="0" y="0"/>
            <a:chExt cx="893428" cy="1332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428" cy="1332450"/>
            </a:xfrm>
            <a:custGeom>
              <a:avLst/>
              <a:gdLst/>
              <a:ahLst/>
              <a:cxnLst/>
              <a:rect l="l" t="t" r="r" b="b"/>
              <a:pathLst>
                <a:path w="893428" h="1332450">
                  <a:moveTo>
                    <a:pt x="57056" y="0"/>
                  </a:moveTo>
                  <a:lnTo>
                    <a:pt x="836371" y="0"/>
                  </a:lnTo>
                  <a:cubicBezTo>
                    <a:pt x="867883" y="0"/>
                    <a:pt x="893428" y="25545"/>
                    <a:pt x="893428" y="57056"/>
                  </a:cubicBezTo>
                  <a:lnTo>
                    <a:pt x="893428" y="1275394"/>
                  </a:lnTo>
                  <a:cubicBezTo>
                    <a:pt x="893428" y="1306905"/>
                    <a:pt x="867883" y="1332450"/>
                    <a:pt x="836371" y="1332450"/>
                  </a:cubicBezTo>
                  <a:lnTo>
                    <a:pt x="57056" y="1332450"/>
                  </a:lnTo>
                  <a:cubicBezTo>
                    <a:pt x="25545" y="1332450"/>
                    <a:pt x="0" y="1306905"/>
                    <a:pt x="0" y="1275394"/>
                  </a:cubicBezTo>
                  <a:lnTo>
                    <a:pt x="0" y="57056"/>
                  </a:lnTo>
                  <a:cubicBezTo>
                    <a:pt x="0" y="25545"/>
                    <a:pt x="25545" y="0"/>
                    <a:pt x="5705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165" y="458378"/>
            <a:ext cx="4501821" cy="1942572"/>
            <a:chOff x="0" y="0"/>
            <a:chExt cx="1185665" cy="5116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5665" cy="511624"/>
            </a:xfrm>
            <a:custGeom>
              <a:avLst/>
              <a:gdLst/>
              <a:ahLst/>
              <a:cxnLst/>
              <a:rect l="l" t="t" r="r" b="b"/>
              <a:pathLst>
                <a:path w="1185665" h="511624">
                  <a:moveTo>
                    <a:pt x="42993" y="0"/>
                  </a:moveTo>
                  <a:lnTo>
                    <a:pt x="1142671" y="0"/>
                  </a:lnTo>
                  <a:cubicBezTo>
                    <a:pt x="1154074" y="0"/>
                    <a:pt x="1165010" y="4530"/>
                    <a:pt x="1173072" y="12592"/>
                  </a:cubicBezTo>
                  <a:cubicBezTo>
                    <a:pt x="1181135" y="20655"/>
                    <a:pt x="1185665" y="31591"/>
                    <a:pt x="1185665" y="42993"/>
                  </a:cubicBezTo>
                  <a:lnTo>
                    <a:pt x="1185665" y="468631"/>
                  </a:lnTo>
                  <a:cubicBezTo>
                    <a:pt x="1185665" y="480033"/>
                    <a:pt x="1181135" y="490969"/>
                    <a:pt x="1173072" y="499031"/>
                  </a:cubicBezTo>
                  <a:cubicBezTo>
                    <a:pt x="1165010" y="507094"/>
                    <a:pt x="1154074" y="511624"/>
                    <a:pt x="1142671" y="511624"/>
                  </a:cubicBezTo>
                  <a:lnTo>
                    <a:pt x="42993" y="511624"/>
                  </a:lnTo>
                  <a:cubicBezTo>
                    <a:pt x="31591" y="511624"/>
                    <a:pt x="20655" y="507094"/>
                    <a:pt x="12592" y="499031"/>
                  </a:cubicBezTo>
                  <a:cubicBezTo>
                    <a:pt x="4530" y="490969"/>
                    <a:pt x="0" y="480033"/>
                    <a:pt x="0" y="468631"/>
                  </a:cubicBezTo>
                  <a:lnTo>
                    <a:pt x="0" y="42993"/>
                  </a:lnTo>
                  <a:cubicBezTo>
                    <a:pt x="0" y="31591"/>
                    <a:pt x="4530" y="20655"/>
                    <a:pt x="12592" y="12592"/>
                  </a:cubicBezTo>
                  <a:cubicBezTo>
                    <a:pt x="20655" y="4530"/>
                    <a:pt x="31591" y="0"/>
                    <a:pt x="4299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472662" y="1429664"/>
            <a:ext cx="9504075" cy="6017228"/>
          </a:xfrm>
          <a:custGeom>
            <a:avLst/>
            <a:gdLst/>
            <a:ahLst/>
            <a:cxnLst/>
            <a:rect l="l" t="t" r="r" b="b"/>
            <a:pathLst>
              <a:path w="9504075" h="6017228">
                <a:moveTo>
                  <a:pt x="0" y="0"/>
                </a:moveTo>
                <a:lnTo>
                  <a:pt x="9504075" y="0"/>
                </a:lnTo>
                <a:lnTo>
                  <a:pt x="9504075" y="6017227"/>
                </a:lnTo>
                <a:lnTo>
                  <a:pt x="0" y="6017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08" b="-1215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967291" y="524334"/>
            <a:ext cx="7692734" cy="171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DEPOSIT</a:t>
            </a:r>
          </a:p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DETAILS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679" y="7895335"/>
            <a:ext cx="3198078" cy="281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This program will allow the admin to view bill details. If we need to sort the details based on meter_no and month.</a:t>
            </a: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04362" y="6827150"/>
            <a:ext cx="3585281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If we need to search the particulars that has been viewed click onto search option.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52589" y="7972608"/>
            <a:ext cx="3189627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If we need to print the particulars that has been viewed click onto print option.</a:t>
            </a:r>
          </a:p>
          <a:p>
            <a:pPr algn="ctr">
              <a:lnSpc>
                <a:spcPts val="2859"/>
              </a:lnSpc>
            </a:pPr>
            <a:endParaRPr lang="en-US" sz="2199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585151"/>
            <a:ext cx="3471169" cy="7945778"/>
            <a:chOff x="0" y="0"/>
            <a:chExt cx="914217" cy="2092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92715"/>
            </a:xfrm>
            <a:custGeom>
              <a:avLst/>
              <a:gdLst/>
              <a:ahLst/>
              <a:cxnLst/>
              <a:rect l="l" t="t" r="r" b="b"/>
              <a:pathLst>
                <a:path w="914217" h="2092715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2036956"/>
                  </a:lnTo>
                  <a:cubicBezTo>
                    <a:pt x="914217" y="2051745"/>
                    <a:pt x="908343" y="2065927"/>
                    <a:pt x="897886" y="2076384"/>
                  </a:cubicBezTo>
                  <a:cubicBezTo>
                    <a:pt x="887429" y="2086840"/>
                    <a:pt x="873247" y="2092715"/>
                    <a:pt x="858459" y="2092715"/>
                  </a:cubicBezTo>
                  <a:lnTo>
                    <a:pt x="55759" y="2092715"/>
                  </a:lnTo>
                  <a:cubicBezTo>
                    <a:pt x="40971" y="2092715"/>
                    <a:pt x="26788" y="2086840"/>
                    <a:pt x="16331" y="2076384"/>
                  </a:cubicBezTo>
                  <a:cubicBezTo>
                    <a:pt x="5875" y="2065927"/>
                    <a:pt x="0" y="2051745"/>
                    <a:pt x="0" y="2036956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6846" y="7737105"/>
            <a:ext cx="3392233" cy="5059147"/>
            <a:chOff x="0" y="0"/>
            <a:chExt cx="893428" cy="1332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428" cy="1332450"/>
            </a:xfrm>
            <a:custGeom>
              <a:avLst/>
              <a:gdLst/>
              <a:ahLst/>
              <a:cxnLst/>
              <a:rect l="l" t="t" r="r" b="b"/>
              <a:pathLst>
                <a:path w="893428" h="1332450">
                  <a:moveTo>
                    <a:pt x="57056" y="0"/>
                  </a:moveTo>
                  <a:lnTo>
                    <a:pt x="836371" y="0"/>
                  </a:lnTo>
                  <a:cubicBezTo>
                    <a:pt x="867883" y="0"/>
                    <a:pt x="893428" y="25545"/>
                    <a:pt x="893428" y="57056"/>
                  </a:cubicBezTo>
                  <a:lnTo>
                    <a:pt x="893428" y="1275394"/>
                  </a:lnTo>
                  <a:cubicBezTo>
                    <a:pt x="893428" y="1306905"/>
                    <a:pt x="867883" y="1332450"/>
                    <a:pt x="836371" y="1332450"/>
                  </a:cubicBezTo>
                  <a:lnTo>
                    <a:pt x="57056" y="1332450"/>
                  </a:lnTo>
                  <a:cubicBezTo>
                    <a:pt x="25545" y="1332450"/>
                    <a:pt x="0" y="1306905"/>
                    <a:pt x="0" y="1275394"/>
                  </a:cubicBezTo>
                  <a:lnTo>
                    <a:pt x="0" y="57056"/>
                  </a:lnTo>
                  <a:cubicBezTo>
                    <a:pt x="0" y="25545"/>
                    <a:pt x="25545" y="0"/>
                    <a:pt x="5705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165" y="458378"/>
            <a:ext cx="4595287" cy="1942572"/>
            <a:chOff x="0" y="0"/>
            <a:chExt cx="1210281" cy="5116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0281" cy="511624"/>
            </a:xfrm>
            <a:custGeom>
              <a:avLst/>
              <a:gdLst/>
              <a:ahLst/>
              <a:cxnLst/>
              <a:rect l="l" t="t" r="r" b="b"/>
              <a:pathLst>
                <a:path w="1210281" h="511624">
                  <a:moveTo>
                    <a:pt x="42119" y="0"/>
                  </a:moveTo>
                  <a:lnTo>
                    <a:pt x="1168163" y="0"/>
                  </a:lnTo>
                  <a:cubicBezTo>
                    <a:pt x="1191424" y="0"/>
                    <a:pt x="1210281" y="18857"/>
                    <a:pt x="1210281" y="42119"/>
                  </a:cubicBezTo>
                  <a:lnTo>
                    <a:pt x="1210281" y="469505"/>
                  </a:lnTo>
                  <a:cubicBezTo>
                    <a:pt x="1210281" y="480676"/>
                    <a:pt x="1205844" y="491389"/>
                    <a:pt x="1197945" y="499287"/>
                  </a:cubicBezTo>
                  <a:cubicBezTo>
                    <a:pt x="1190046" y="507186"/>
                    <a:pt x="1179333" y="511624"/>
                    <a:pt x="1168163" y="511624"/>
                  </a:cubicBezTo>
                  <a:lnTo>
                    <a:pt x="42119" y="511624"/>
                  </a:lnTo>
                  <a:cubicBezTo>
                    <a:pt x="18857" y="511624"/>
                    <a:pt x="0" y="492767"/>
                    <a:pt x="0" y="469505"/>
                  </a:cubicBezTo>
                  <a:lnTo>
                    <a:pt x="0" y="42119"/>
                  </a:lnTo>
                  <a:cubicBezTo>
                    <a:pt x="0" y="18857"/>
                    <a:pt x="18857" y="0"/>
                    <a:pt x="4211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547403" y="1250267"/>
            <a:ext cx="8269930" cy="6176054"/>
          </a:xfrm>
          <a:custGeom>
            <a:avLst/>
            <a:gdLst/>
            <a:ahLst/>
            <a:cxnLst/>
            <a:rect l="l" t="t" r="r" b="b"/>
            <a:pathLst>
              <a:path w="8269930" h="6176054">
                <a:moveTo>
                  <a:pt x="0" y="0"/>
                </a:moveTo>
                <a:lnTo>
                  <a:pt x="8269930" y="0"/>
                </a:lnTo>
                <a:lnTo>
                  <a:pt x="8269930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815337" y="524334"/>
            <a:ext cx="7692734" cy="171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 Bold"/>
              </a:rPr>
              <a:t>CALCULATE </a:t>
            </a:r>
          </a:p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 Bold"/>
              </a:rPr>
              <a:t>BILL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679" y="7895335"/>
            <a:ext cx="3198078" cy="316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This program will allow the admin to calculate total bill when units consumed are inserted where meter-no and month is selected.</a:t>
            </a: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04362" y="6827150"/>
            <a:ext cx="3585281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Submit the details of tax that has been entered by clicking onto submit button.</a:t>
            </a:r>
          </a:p>
          <a:p>
            <a:pPr algn="ctr">
              <a:lnSpc>
                <a:spcPts val="2859"/>
              </a:lnSpc>
            </a:pPr>
            <a:endParaRPr lang="en-US" sz="2199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52589" y="7972608"/>
            <a:ext cx="3189627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If we need to cancel the details that has been entered click onto cancel option.</a:t>
            </a:r>
          </a:p>
          <a:p>
            <a:pPr algn="ctr">
              <a:lnSpc>
                <a:spcPts val="2859"/>
              </a:lnSpc>
            </a:pPr>
            <a:endParaRPr lang="en-US" sz="2199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-336531" y="755160"/>
            <a:ext cx="1929393" cy="6275773"/>
            <a:chOff x="0" y="0"/>
            <a:chExt cx="508153" cy="1652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153" cy="1652879"/>
            </a:xfrm>
            <a:custGeom>
              <a:avLst/>
              <a:gdLst/>
              <a:ahLst/>
              <a:cxnLst/>
              <a:rect l="l" t="t" r="r" b="b"/>
              <a:pathLst>
                <a:path w="508153" h="1652879">
                  <a:moveTo>
                    <a:pt x="100315" y="0"/>
                  </a:moveTo>
                  <a:lnTo>
                    <a:pt x="407837" y="0"/>
                  </a:lnTo>
                  <a:cubicBezTo>
                    <a:pt x="463240" y="0"/>
                    <a:pt x="508153" y="44913"/>
                    <a:pt x="508153" y="100315"/>
                  </a:cubicBezTo>
                  <a:lnTo>
                    <a:pt x="508153" y="1552563"/>
                  </a:lnTo>
                  <a:cubicBezTo>
                    <a:pt x="508153" y="1579168"/>
                    <a:pt x="497584" y="1604684"/>
                    <a:pt x="478771" y="1623497"/>
                  </a:cubicBezTo>
                  <a:cubicBezTo>
                    <a:pt x="459958" y="1642310"/>
                    <a:pt x="434443" y="1652879"/>
                    <a:pt x="407837" y="1652879"/>
                  </a:cubicBezTo>
                  <a:lnTo>
                    <a:pt x="100315" y="1652879"/>
                  </a:lnTo>
                  <a:cubicBezTo>
                    <a:pt x="73710" y="1652879"/>
                    <a:pt x="48195" y="1642310"/>
                    <a:pt x="29382" y="1623497"/>
                  </a:cubicBezTo>
                  <a:cubicBezTo>
                    <a:pt x="10569" y="1604684"/>
                    <a:pt x="0" y="1579168"/>
                    <a:pt x="0" y="1552563"/>
                  </a:cubicBezTo>
                  <a:lnTo>
                    <a:pt x="0" y="100315"/>
                  </a:lnTo>
                  <a:cubicBezTo>
                    <a:pt x="0" y="73710"/>
                    <a:pt x="10569" y="48195"/>
                    <a:pt x="29382" y="29382"/>
                  </a:cubicBezTo>
                  <a:cubicBezTo>
                    <a:pt x="48195" y="10569"/>
                    <a:pt x="73710" y="0"/>
                    <a:pt x="10031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8165" y="458378"/>
            <a:ext cx="4485591" cy="1942572"/>
            <a:chOff x="0" y="0"/>
            <a:chExt cx="1181390" cy="5116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1390" cy="511624"/>
            </a:xfrm>
            <a:custGeom>
              <a:avLst/>
              <a:gdLst/>
              <a:ahLst/>
              <a:cxnLst/>
              <a:rect l="l" t="t" r="r" b="b"/>
              <a:pathLst>
                <a:path w="1181390" h="511624">
                  <a:moveTo>
                    <a:pt x="43149" y="0"/>
                  </a:moveTo>
                  <a:lnTo>
                    <a:pt x="1138241" y="0"/>
                  </a:lnTo>
                  <a:cubicBezTo>
                    <a:pt x="1149685" y="0"/>
                    <a:pt x="1160660" y="4546"/>
                    <a:pt x="1168752" y="12638"/>
                  </a:cubicBezTo>
                  <a:cubicBezTo>
                    <a:pt x="1176844" y="20730"/>
                    <a:pt x="1181390" y="31705"/>
                    <a:pt x="1181390" y="43149"/>
                  </a:cubicBezTo>
                  <a:lnTo>
                    <a:pt x="1181390" y="468475"/>
                  </a:lnTo>
                  <a:cubicBezTo>
                    <a:pt x="1181390" y="479919"/>
                    <a:pt x="1176844" y="490894"/>
                    <a:pt x="1168752" y="498986"/>
                  </a:cubicBezTo>
                  <a:cubicBezTo>
                    <a:pt x="1160660" y="507078"/>
                    <a:pt x="1149685" y="511624"/>
                    <a:pt x="1138241" y="511624"/>
                  </a:cubicBezTo>
                  <a:lnTo>
                    <a:pt x="43149" y="511624"/>
                  </a:lnTo>
                  <a:cubicBezTo>
                    <a:pt x="31705" y="511624"/>
                    <a:pt x="20730" y="507078"/>
                    <a:pt x="12638" y="498986"/>
                  </a:cubicBezTo>
                  <a:cubicBezTo>
                    <a:pt x="4546" y="490894"/>
                    <a:pt x="0" y="479919"/>
                    <a:pt x="0" y="468475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3013" y="5381618"/>
            <a:ext cx="4485591" cy="1942572"/>
            <a:chOff x="0" y="0"/>
            <a:chExt cx="1181390" cy="51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1390" cy="511624"/>
            </a:xfrm>
            <a:custGeom>
              <a:avLst/>
              <a:gdLst/>
              <a:ahLst/>
              <a:cxnLst/>
              <a:rect l="l" t="t" r="r" b="b"/>
              <a:pathLst>
                <a:path w="1181390" h="511624">
                  <a:moveTo>
                    <a:pt x="43149" y="0"/>
                  </a:moveTo>
                  <a:lnTo>
                    <a:pt x="1138241" y="0"/>
                  </a:lnTo>
                  <a:cubicBezTo>
                    <a:pt x="1149685" y="0"/>
                    <a:pt x="1160660" y="4546"/>
                    <a:pt x="1168752" y="12638"/>
                  </a:cubicBezTo>
                  <a:cubicBezTo>
                    <a:pt x="1176844" y="20730"/>
                    <a:pt x="1181390" y="31705"/>
                    <a:pt x="1181390" y="43149"/>
                  </a:cubicBezTo>
                  <a:lnTo>
                    <a:pt x="1181390" y="468475"/>
                  </a:lnTo>
                  <a:cubicBezTo>
                    <a:pt x="1181390" y="479919"/>
                    <a:pt x="1176844" y="490894"/>
                    <a:pt x="1168752" y="498986"/>
                  </a:cubicBezTo>
                  <a:cubicBezTo>
                    <a:pt x="1160660" y="507078"/>
                    <a:pt x="1149685" y="511624"/>
                    <a:pt x="1138241" y="511624"/>
                  </a:cubicBezTo>
                  <a:lnTo>
                    <a:pt x="43149" y="511624"/>
                  </a:lnTo>
                  <a:cubicBezTo>
                    <a:pt x="31705" y="511624"/>
                    <a:pt x="20730" y="507078"/>
                    <a:pt x="12638" y="498986"/>
                  </a:cubicBezTo>
                  <a:cubicBezTo>
                    <a:pt x="4546" y="490894"/>
                    <a:pt x="0" y="479919"/>
                    <a:pt x="0" y="468475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-281683" y="5674875"/>
            <a:ext cx="1929393" cy="6275773"/>
            <a:chOff x="0" y="0"/>
            <a:chExt cx="508153" cy="16528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153" cy="1652879"/>
            </a:xfrm>
            <a:custGeom>
              <a:avLst/>
              <a:gdLst/>
              <a:ahLst/>
              <a:cxnLst/>
              <a:rect l="l" t="t" r="r" b="b"/>
              <a:pathLst>
                <a:path w="508153" h="1652879">
                  <a:moveTo>
                    <a:pt x="100315" y="0"/>
                  </a:moveTo>
                  <a:lnTo>
                    <a:pt x="407837" y="0"/>
                  </a:lnTo>
                  <a:cubicBezTo>
                    <a:pt x="463240" y="0"/>
                    <a:pt x="508153" y="44913"/>
                    <a:pt x="508153" y="100315"/>
                  </a:cubicBezTo>
                  <a:lnTo>
                    <a:pt x="508153" y="1552563"/>
                  </a:lnTo>
                  <a:cubicBezTo>
                    <a:pt x="508153" y="1579168"/>
                    <a:pt x="497584" y="1604684"/>
                    <a:pt x="478771" y="1623497"/>
                  </a:cubicBezTo>
                  <a:cubicBezTo>
                    <a:pt x="459958" y="1642310"/>
                    <a:pt x="434443" y="1652879"/>
                    <a:pt x="407837" y="1652879"/>
                  </a:cubicBezTo>
                  <a:lnTo>
                    <a:pt x="100315" y="1652879"/>
                  </a:lnTo>
                  <a:cubicBezTo>
                    <a:pt x="73710" y="1652879"/>
                    <a:pt x="48195" y="1642310"/>
                    <a:pt x="29382" y="1623497"/>
                  </a:cubicBezTo>
                  <a:cubicBezTo>
                    <a:pt x="10569" y="1604684"/>
                    <a:pt x="0" y="1579168"/>
                    <a:pt x="0" y="1552563"/>
                  </a:cubicBezTo>
                  <a:lnTo>
                    <a:pt x="0" y="100315"/>
                  </a:lnTo>
                  <a:cubicBezTo>
                    <a:pt x="0" y="73710"/>
                    <a:pt x="10569" y="48195"/>
                    <a:pt x="29382" y="29382"/>
                  </a:cubicBezTo>
                  <a:cubicBezTo>
                    <a:pt x="48195" y="10569"/>
                    <a:pt x="73710" y="0"/>
                    <a:pt x="10031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189334" y="263621"/>
            <a:ext cx="10686031" cy="4879879"/>
          </a:xfrm>
          <a:custGeom>
            <a:avLst/>
            <a:gdLst/>
            <a:ahLst/>
            <a:cxnLst/>
            <a:rect l="l" t="t" r="r" b="b"/>
            <a:pathLst>
              <a:path w="10686031" h="4879879">
                <a:moveTo>
                  <a:pt x="0" y="0"/>
                </a:moveTo>
                <a:lnTo>
                  <a:pt x="10686031" y="0"/>
                </a:lnTo>
                <a:lnTo>
                  <a:pt x="10686031" y="4879879"/>
                </a:lnTo>
                <a:lnTo>
                  <a:pt x="0" y="487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189334" y="5910474"/>
            <a:ext cx="10686031" cy="3266646"/>
          </a:xfrm>
          <a:custGeom>
            <a:avLst/>
            <a:gdLst/>
            <a:ahLst/>
            <a:cxnLst/>
            <a:rect l="l" t="t" r="r" b="b"/>
            <a:pathLst>
              <a:path w="10686031" h="3266646">
                <a:moveTo>
                  <a:pt x="0" y="0"/>
                </a:moveTo>
                <a:lnTo>
                  <a:pt x="10686031" y="0"/>
                </a:lnTo>
                <a:lnTo>
                  <a:pt x="10686031" y="3266646"/>
                </a:lnTo>
                <a:lnTo>
                  <a:pt x="0" y="3266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6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-838286" y="524334"/>
            <a:ext cx="7528190" cy="171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 Bold"/>
              </a:rPr>
              <a:t>PAY </a:t>
            </a:r>
          </a:p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 Bold"/>
              </a:rPr>
              <a:t>BILL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3164067"/>
            <a:ext cx="3605670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Here customers pay their bills by selecting appropriate month.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0" y="8086190"/>
            <a:ext cx="3605670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Here every customer can check the status of their bills, whether they have paid the bills or not.</a:t>
            </a:r>
          </a:p>
          <a:p>
            <a:pPr algn="ctr">
              <a:lnSpc>
                <a:spcPts val="2859"/>
              </a:lnSpc>
            </a:pPr>
            <a:endParaRPr lang="en-US" sz="2199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-893134" y="5507483"/>
            <a:ext cx="7528190" cy="258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 Bold"/>
              </a:rPr>
              <a:t>BILL</a:t>
            </a:r>
          </a:p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 Bold"/>
              </a:rPr>
              <a:t>DETAILS</a:t>
            </a:r>
          </a:p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endParaRPr lang="en-US" sz="4960" spc="173">
              <a:solidFill>
                <a:srgbClr val="010101"/>
              </a:solidFill>
              <a:latin typeface="Archivo Black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474" y="4031724"/>
            <a:ext cx="4595005" cy="3846564"/>
            <a:chOff x="0" y="0"/>
            <a:chExt cx="1210207" cy="1013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207" cy="1013087"/>
            </a:xfrm>
            <a:custGeom>
              <a:avLst/>
              <a:gdLst/>
              <a:ahLst/>
              <a:cxnLst/>
              <a:rect l="l" t="t" r="r" b="b"/>
              <a:pathLst>
                <a:path w="1210207" h="101308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79390"/>
                  </a:lnTo>
                  <a:cubicBezTo>
                    <a:pt x="1210207" y="988327"/>
                    <a:pt x="1206657" y="996898"/>
                    <a:pt x="1200337" y="1003217"/>
                  </a:cubicBezTo>
                  <a:cubicBezTo>
                    <a:pt x="1194018" y="1009537"/>
                    <a:pt x="1185447" y="1013087"/>
                    <a:pt x="1176510" y="1013087"/>
                  </a:cubicBezTo>
                  <a:lnTo>
                    <a:pt x="33697" y="1013087"/>
                  </a:lnTo>
                  <a:cubicBezTo>
                    <a:pt x="24760" y="1013087"/>
                    <a:pt x="16189" y="1009537"/>
                    <a:pt x="9870" y="1003217"/>
                  </a:cubicBezTo>
                  <a:cubicBezTo>
                    <a:pt x="3550" y="996898"/>
                    <a:pt x="0" y="988327"/>
                    <a:pt x="0" y="979390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844166" y="4031724"/>
            <a:ext cx="4595005" cy="3846564"/>
            <a:chOff x="0" y="0"/>
            <a:chExt cx="1210207" cy="10130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0207" cy="1013087"/>
            </a:xfrm>
            <a:custGeom>
              <a:avLst/>
              <a:gdLst/>
              <a:ahLst/>
              <a:cxnLst/>
              <a:rect l="l" t="t" r="r" b="b"/>
              <a:pathLst>
                <a:path w="1210207" h="101308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79390"/>
                  </a:lnTo>
                  <a:cubicBezTo>
                    <a:pt x="1210207" y="988327"/>
                    <a:pt x="1206657" y="996898"/>
                    <a:pt x="1200337" y="1003217"/>
                  </a:cubicBezTo>
                  <a:cubicBezTo>
                    <a:pt x="1194018" y="1009537"/>
                    <a:pt x="1185447" y="1013087"/>
                    <a:pt x="1176510" y="1013087"/>
                  </a:cubicBezTo>
                  <a:lnTo>
                    <a:pt x="33697" y="1013087"/>
                  </a:lnTo>
                  <a:cubicBezTo>
                    <a:pt x="24760" y="1013087"/>
                    <a:pt x="16189" y="1009537"/>
                    <a:pt x="9870" y="1003217"/>
                  </a:cubicBezTo>
                  <a:cubicBezTo>
                    <a:pt x="3550" y="996898"/>
                    <a:pt x="0" y="988327"/>
                    <a:pt x="0" y="979390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953521" y="4031724"/>
            <a:ext cx="4595005" cy="3846564"/>
            <a:chOff x="0" y="0"/>
            <a:chExt cx="1210207" cy="101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0207" cy="1013087"/>
            </a:xfrm>
            <a:custGeom>
              <a:avLst/>
              <a:gdLst/>
              <a:ahLst/>
              <a:cxnLst/>
              <a:rect l="l" t="t" r="r" b="b"/>
              <a:pathLst>
                <a:path w="1210207" h="101308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79390"/>
                  </a:lnTo>
                  <a:cubicBezTo>
                    <a:pt x="1210207" y="988327"/>
                    <a:pt x="1206657" y="996898"/>
                    <a:pt x="1200337" y="1003217"/>
                  </a:cubicBezTo>
                  <a:cubicBezTo>
                    <a:pt x="1194018" y="1009537"/>
                    <a:pt x="1185447" y="1013087"/>
                    <a:pt x="1176510" y="1013087"/>
                  </a:cubicBezTo>
                  <a:lnTo>
                    <a:pt x="33697" y="1013087"/>
                  </a:lnTo>
                  <a:cubicBezTo>
                    <a:pt x="24760" y="1013087"/>
                    <a:pt x="16189" y="1009537"/>
                    <a:pt x="9870" y="1003217"/>
                  </a:cubicBezTo>
                  <a:cubicBezTo>
                    <a:pt x="3550" y="996898"/>
                    <a:pt x="0" y="988327"/>
                    <a:pt x="0" y="979390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4402885" y="1746203"/>
            <a:ext cx="9022683" cy="1221235"/>
            <a:chOff x="0" y="0"/>
            <a:chExt cx="2376344" cy="3216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76344" cy="321642"/>
            </a:xfrm>
            <a:custGeom>
              <a:avLst/>
              <a:gdLst/>
              <a:ahLst/>
              <a:cxnLst/>
              <a:rect l="l" t="t" r="r" b="b"/>
              <a:pathLst>
                <a:path w="2376344" h="321642">
                  <a:moveTo>
                    <a:pt x="17161" y="0"/>
                  </a:moveTo>
                  <a:lnTo>
                    <a:pt x="2359184" y="0"/>
                  </a:lnTo>
                  <a:cubicBezTo>
                    <a:pt x="2368661" y="0"/>
                    <a:pt x="2376344" y="7683"/>
                    <a:pt x="2376344" y="17161"/>
                  </a:cubicBezTo>
                  <a:lnTo>
                    <a:pt x="2376344" y="304481"/>
                  </a:lnTo>
                  <a:cubicBezTo>
                    <a:pt x="2376344" y="313959"/>
                    <a:pt x="2368661" y="321642"/>
                    <a:pt x="2359184" y="321642"/>
                  </a:cubicBezTo>
                  <a:lnTo>
                    <a:pt x="17161" y="321642"/>
                  </a:lnTo>
                  <a:cubicBezTo>
                    <a:pt x="7683" y="321642"/>
                    <a:pt x="0" y="313959"/>
                    <a:pt x="0" y="304481"/>
                  </a:cubicBezTo>
                  <a:lnTo>
                    <a:pt x="0" y="17161"/>
                  </a:lnTo>
                  <a:cubicBezTo>
                    <a:pt x="0" y="7683"/>
                    <a:pt x="7683" y="0"/>
                    <a:pt x="17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012617" y="5011013"/>
            <a:ext cx="4426554" cy="294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This software reduces the amount of manual data entry and gives greater efficiency. The User Interface of it is very friendly and can be easily used by anyone.</a:t>
            </a:r>
          </a:p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endParaRPr lang="en-US" sz="2168" spc="21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15446" y="5105400"/>
            <a:ext cx="4433080" cy="183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It also decreases the amount of time taken to write details and other modules.</a:t>
            </a:r>
          </a:p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endParaRPr lang="en-US" sz="2168" spc="21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021622" y="5011013"/>
            <a:ext cx="4030708" cy="25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2"/>
              </a:lnSpc>
            </a:pPr>
            <a:r>
              <a:rPr lang="en-US" sz="2153" spc="211">
                <a:solidFill>
                  <a:srgbClr val="000000"/>
                </a:solidFill>
                <a:latin typeface="Montserrat Classic Bold"/>
              </a:rPr>
              <a:t>It is a software which helps the user to work with the billing cycles,</a:t>
            </a:r>
          </a:p>
          <a:p>
            <a:pPr>
              <a:lnSpc>
                <a:spcPts val="2972"/>
              </a:lnSpc>
            </a:pPr>
            <a:r>
              <a:rPr lang="en-US" sz="2153" spc="211">
                <a:solidFill>
                  <a:srgbClr val="000000"/>
                </a:solidFill>
                <a:latin typeface="Montserrat Classic Bold"/>
              </a:rPr>
              <a:t> paying bills, managing different DETAILS under which are working etc.</a:t>
            </a:r>
          </a:p>
          <a:p>
            <a:pPr marL="0" lvl="1" indent="0" algn="l">
              <a:lnSpc>
                <a:spcPts val="2972"/>
              </a:lnSpc>
              <a:spcBef>
                <a:spcPct val="0"/>
              </a:spcBef>
            </a:pPr>
            <a:endParaRPr lang="en-US" sz="2153" spc="211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421829" y="1859999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253" r="-2525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605" r="-25605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16673" b="-1667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6680" r="-1668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253" r="-2525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3350" r="-33350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16423" r="-16423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6765" r="-1676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44833" r="-44833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3"/>
              <a:stretch>
                <a:fillRect l="-96975" r="-96975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2521025" y="4369894"/>
            <a:ext cx="6229167" cy="191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000000"/>
                </a:solidFill>
                <a:latin typeface="Special Elite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5707" y="2442178"/>
            <a:ext cx="17410899" cy="6816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Trocchi"/>
              </a:rPr>
              <a:t>Electricity Billing System is a Desktop-based application.</a:t>
            </a:r>
          </a:p>
          <a:p>
            <a:pPr>
              <a:lnSpc>
                <a:spcPts val="4338"/>
              </a:lnSpc>
            </a:pPr>
            <a:endParaRPr lang="en-US" sz="3098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Trocchi"/>
              </a:rPr>
              <a:t>•This project aims at serving the department of electricity by computerizing the billing system.</a:t>
            </a:r>
          </a:p>
          <a:p>
            <a:pPr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Trocchi"/>
              </a:rPr>
              <a:t>•It mainly focuses on the calculation of units consumed during the specified time and the money to be charged by the electricity offices. </a:t>
            </a:r>
          </a:p>
          <a:p>
            <a:pPr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Trocchi"/>
              </a:rPr>
              <a:t>•This computerized system will make the overall billing system easy, accessible, comfortable, and effective for consumers. </a:t>
            </a:r>
          </a:p>
          <a:p>
            <a:pPr>
              <a:lnSpc>
                <a:spcPts val="4338"/>
              </a:lnSpc>
            </a:pPr>
            <a:endParaRPr lang="en-US" sz="3098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4338"/>
              </a:lnSpc>
            </a:pPr>
            <a:r>
              <a:rPr lang="en-US" sz="3098">
                <a:solidFill>
                  <a:srgbClr val="FFFFFF"/>
                </a:solidFill>
                <a:latin typeface="Trocchi"/>
              </a:rPr>
              <a:t>The main aim of our project is to satisfy customer by saving their time by payment process, maintaining records, and allowing the customer to view his/her records and permitting them to update their details</a:t>
            </a:r>
          </a:p>
          <a:p>
            <a:pPr algn="ctr">
              <a:lnSpc>
                <a:spcPts val="2378"/>
              </a:lnSpc>
            </a:pPr>
            <a:endParaRPr lang="en-US" sz="3098">
              <a:solidFill>
                <a:srgbClr val="FFFFFF"/>
              </a:solidFill>
              <a:latin typeface="Trocch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552" y="127728"/>
            <a:ext cx="9003448" cy="134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38"/>
              </a:lnSpc>
            </a:pPr>
            <a:r>
              <a:rPr lang="en-US" sz="7854" spc="62">
                <a:solidFill>
                  <a:srgbClr val="F2F4F5"/>
                </a:solidFill>
                <a:latin typeface="Archivo Black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03385" y="4850849"/>
            <a:ext cx="19469449" cy="3569754"/>
            <a:chOff x="0" y="0"/>
            <a:chExt cx="1888872" cy="346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88872" cy="346328"/>
            </a:xfrm>
            <a:custGeom>
              <a:avLst/>
              <a:gdLst/>
              <a:ahLst/>
              <a:cxnLst/>
              <a:rect l="l" t="t" r="r" b="b"/>
              <a:pathLst>
                <a:path w="1888872" h="346328">
                  <a:moveTo>
                    <a:pt x="1685672" y="0"/>
                  </a:moveTo>
                  <a:lnTo>
                    <a:pt x="0" y="0"/>
                  </a:lnTo>
                  <a:lnTo>
                    <a:pt x="203200" y="346328"/>
                  </a:lnTo>
                  <a:lnTo>
                    <a:pt x="1888872" y="346328"/>
                  </a:lnTo>
                  <a:lnTo>
                    <a:pt x="16856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487369" y="0"/>
            <a:ext cx="10009841" cy="11261071"/>
            <a:chOff x="0" y="0"/>
            <a:chExt cx="5370413" cy="6041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642" r="-346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4264765" y="862008"/>
            <a:ext cx="15593208" cy="2258023"/>
            <a:chOff x="0" y="0"/>
            <a:chExt cx="1511417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17" cy="218865"/>
            </a:xfrm>
            <a:custGeom>
              <a:avLst/>
              <a:gdLst/>
              <a:ahLst/>
              <a:cxnLst/>
              <a:rect l="l" t="t" r="r" b="b"/>
              <a:pathLst>
                <a:path w="1511417" h="218865">
                  <a:moveTo>
                    <a:pt x="1308217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11417" y="218865"/>
                  </a:lnTo>
                  <a:lnTo>
                    <a:pt x="1308217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20604" y="914400"/>
            <a:ext cx="6520257" cy="20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63"/>
              </a:lnSpc>
              <a:spcBef>
                <a:spcPct val="0"/>
              </a:spcBef>
            </a:pPr>
            <a:r>
              <a:rPr lang="en-US" sz="5915" spc="47">
                <a:solidFill>
                  <a:srgbClr val="FFFFFF"/>
                </a:solidFill>
                <a:latin typeface="Archivo Black"/>
              </a:rPr>
              <a:t>OBJECTIVE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7349" y="4963954"/>
            <a:ext cx="12672502" cy="345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7"/>
              </a:lnSpc>
            </a:pPr>
            <a:r>
              <a:rPr lang="en-US" sz="2848">
                <a:solidFill>
                  <a:srgbClr val="FFFBFB"/>
                </a:solidFill>
                <a:latin typeface="Trocchi"/>
              </a:rPr>
              <a:t>•To keep the information of consuming unit energy of current month. </a:t>
            </a:r>
          </a:p>
          <a:p>
            <a:pPr>
              <a:lnSpc>
                <a:spcPts val="3987"/>
              </a:lnSpc>
            </a:pPr>
            <a:r>
              <a:rPr lang="en-US" sz="2848">
                <a:solidFill>
                  <a:srgbClr val="FFFBFB"/>
                </a:solidFill>
                <a:latin typeface="Trocchi"/>
              </a:rPr>
              <a:t>•To keep the information of Customer. </a:t>
            </a:r>
          </a:p>
          <a:p>
            <a:pPr>
              <a:lnSpc>
                <a:spcPts val="3987"/>
              </a:lnSpc>
            </a:pPr>
            <a:r>
              <a:rPr lang="en-US" sz="2848">
                <a:solidFill>
                  <a:srgbClr val="FFFBFB"/>
                </a:solidFill>
                <a:latin typeface="Trocchi"/>
              </a:rPr>
              <a:t>•To keep the information of consuming unit energy of previous month. </a:t>
            </a:r>
          </a:p>
          <a:p>
            <a:pPr>
              <a:lnSpc>
                <a:spcPts val="3987"/>
              </a:lnSpc>
            </a:pPr>
            <a:r>
              <a:rPr lang="en-US" sz="2848">
                <a:solidFill>
                  <a:srgbClr val="FFFBFB"/>
                </a:solidFill>
                <a:latin typeface="Trocchi"/>
              </a:rPr>
              <a:t>•To calculate the units consumed every month regularly. </a:t>
            </a:r>
          </a:p>
          <a:p>
            <a:pPr>
              <a:lnSpc>
                <a:spcPts val="3987"/>
              </a:lnSpc>
            </a:pPr>
            <a:r>
              <a:rPr lang="en-US" sz="2848">
                <a:solidFill>
                  <a:srgbClr val="FFFBFB"/>
                </a:solidFill>
                <a:latin typeface="Trocchi"/>
              </a:rPr>
              <a:t>•To generate the bills adding penalty and rent. </a:t>
            </a:r>
          </a:p>
          <a:p>
            <a:pPr>
              <a:lnSpc>
                <a:spcPts val="3987"/>
              </a:lnSpc>
            </a:pPr>
            <a:r>
              <a:rPr lang="en-US" sz="2848">
                <a:solidFill>
                  <a:srgbClr val="FFFBFB"/>
                </a:solidFill>
                <a:latin typeface="Trocchi"/>
              </a:rPr>
              <a:t>•To save the time by implementing payment process online. </a:t>
            </a:r>
          </a:p>
          <a:p>
            <a:pPr>
              <a:lnSpc>
                <a:spcPts val="3987"/>
              </a:lnSpc>
            </a:pPr>
            <a:endParaRPr lang="en-US" sz="2848">
              <a:solidFill>
                <a:srgbClr val="FFFBFB"/>
              </a:solidFill>
              <a:latin typeface="Trocch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1924962"/>
            <a:chOff x="0" y="0"/>
            <a:chExt cx="812800" cy="5069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06986"/>
            </a:xfrm>
            <a:custGeom>
              <a:avLst/>
              <a:gdLst/>
              <a:ahLst/>
              <a:cxnLst/>
              <a:rect l="l" t="t" r="r" b="b"/>
              <a:pathLst>
                <a:path w="812800" h="506986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456813"/>
                  </a:lnTo>
                  <a:cubicBezTo>
                    <a:pt x="812800" y="470120"/>
                    <a:pt x="807514" y="482881"/>
                    <a:pt x="798105" y="492291"/>
                  </a:cubicBezTo>
                  <a:cubicBezTo>
                    <a:pt x="788695" y="501700"/>
                    <a:pt x="775934" y="506986"/>
                    <a:pt x="762627" y="506986"/>
                  </a:cubicBezTo>
                  <a:lnTo>
                    <a:pt x="50173" y="506986"/>
                  </a:lnTo>
                  <a:cubicBezTo>
                    <a:pt x="36866" y="506986"/>
                    <a:pt x="24105" y="501700"/>
                    <a:pt x="14695" y="492291"/>
                  </a:cubicBezTo>
                  <a:cubicBezTo>
                    <a:pt x="5286" y="482881"/>
                    <a:pt x="0" y="470120"/>
                    <a:pt x="0" y="456813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0738" y="3603602"/>
            <a:ext cx="3086100" cy="1924962"/>
            <a:chOff x="0" y="0"/>
            <a:chExt cx="812800" cy="5069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06986"/>
            </a:xfrm>
            <a:custGeom>
              <a:avLst/>
              <a:gdLst/>
              <a:ahLst/>
              <a:cxnLst/>
              <a:rect l="l" t="t" r="r" b="b"/>
              <a:pathLst>
                <a:path w="812800" h="506986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456813"/>
                  </a:lnTo>
                  <a:cubicBezTo>
                    <a:pt x="812800" y="470120"/>
                    <a:pt x="807514" y="482881"/>
                    <a:pt x="798105" y="492291"/>
                  </a:cubicBezTo>
                  <a:cubicBezTo>
                    <a:pt x="788695" y="501700"/>
                    <a:pt x="775934" y="506986"/>
                    <a:pt x="762627" y="506986"/>
                  </a:cubicBezTo>
                  <a:lnTo>
                    <a:pt x="50173" y="506986"/>
                  </a:lnTo>
                  <a:cubicBezTo>
                    <a:pt x="36866" y="506986"/>
                    <a:pt x="24105" y="501700"/>
                    <a:pt x="14695" y="492291"/>
                  </a:cubicBezTo>
                  <a:cubicBezTo>
                    <a:pt x="5286" y="482881"/>
                    <a:pt x="0" y="470120"/>
                    <a:pt x="0" y="456813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1162" y="3603602"/>
            <a:ext cx="3086100" cy="1924962"/>
            <a:chOff x="0" y="0"/>
            <a:chExt cx="812800" cy="5069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06986"/>
            </a:xfrm>
            <a:custGeom>
              <a:avLst/>
              <a:gdLst/>
              <a:ahLst/>
              <a:cxnLst/>
              <a:rect l="l" t="t" r="r" b="b"/>
              <a:pathLst>
                <a:path w="812800" h="506986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456813"/>
                  </a:lnTo>
                  <a:cubicBezTo>
                    <a:pt x="812800" y="470120"/>
                    <a:pt x="807514" y="482881"/>
                    <a:pt x="798105" y="492291"/>
                  </a:cubicBezTo>
                  <a:cubicBezTo>
                    <a:pt x="788695" y="501700"/>
                    <a:pt x="775934" y="506986"/>
                    <a:pt x="762627" y="506986"/>
                  </a:cubicBezTo>
                  <a:lnTo>
                    <a:pt x="50173" y="506986"/>
                  </a:lnTo>
                  <a:cubicBezTo>
                    <a:pt x="36866" y="506986"/>
                    <a:pt x="24105" y="501700"/>
                    <a:pt x="14695" y="492291"/>
                  </a:cubicBezTo>
                  <a:cubicBezTo>
                    <a:pt x="5286" y="482881"/>
                    <a:pt x="0" y="470120"/>
                    <a:pt x="0" y="456813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05986" y="3603602"/>
            <a:ext cx="3086100" cy="1924962"/>
            <a:chOff x="0" y="0"/>
            <a:chExt cx="812800" cy="5069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506986"/>
            </a:xfrm>
            <a:custGeom>
              <a:avLst/>
              <a:gdLst/>
              <a:ahLst/>
              <a:cxnLst/>
              <a:rect l="l" t="t" r="r" b="b"/>
              <a:pathLst>
                <a:path w="812800" h="506986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456813"/>
                  </a:lnTo>
                  <a:cubicBezTo>
                    <a:pt x="812800" y="470120"/>
                    <a:pt x="807514" y="482881"/>
                    <a:pt x="798105" y="492291"/>
                  </a:cubicBezTo>
                  <a:cubicBezTo>
                    <a:pt x="788695" y="501700"/>
                    <a:pt x="775934" y="506986"/>
                    <a:pt x="762627" y="506986"/>
                  </a:cubicBezTo>
                  <a:lnTo>
                    <a:pt x="50173" y="506986"/>
                  </a:lnTo>
                  <a:cubicBezTo>
                    <a:pt x="36866" y="506986"/>
                    <a:pt x="24105" y="501700"/>
                    <a:pt x="14695" y="492291"/>
                  </a:cubicBezTo>
                  <a:cubicBezTo>
                    <a:pt x="5286" y="482881"/>
                    <a:pt x="0" y="470120"/>
                    <a:pt x="0" y="456813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REQUIREMENTS OF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73778" y="4341647"/>
            <a:ext cx="2530371" cy="42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  <a:spcBef>
                <a:spcPct val="0"/>
              </a:spcBef>
            </a:pPr>
            <a:r>
              <a:rPr lang="en-US" sz="2705">
                <a:solidFill>
                  <a:srgbClr val="000000"/>
                </a:solidFill>
                <a:latin typeface="Open Sauce Bold"/>
              </a:rPr>
              <a:t>Window 10/XP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00738" y="4151458"/>
            <a:ext cx="3166881" cy="81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2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Open Sauce Bold"/>
              </a:rPr>
              <a:t>Registration with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01162" y="4155588"/>
            <a:ext cx="3086100" cy="80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Open Sauce Bold"/>
              </a:rPr>
              <a:t>Authorized Website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05986" y="4151458"/>
            <a:ext cx="3086100" cy="80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Open Sauce Bold"/>
              </a:rPr>
              <a:t>User name and Password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94480" y="6540843"/>
            <a:ext cx="736150" cy="662821"/>
            <a:chOff x="0" y="0"/>
            <a:chExt cx="193883" cy="1745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94480" y="8292904"/>
            <a:ext cx="736150" cy="662821"/>
            <a:chOff x="0" y="0"/>
            <a:chExt cx="193883" cy="1745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2530630" y="3969984"/>
            <a:ext cx="6613370" cy="2284306"/>
            <a:chOff x="0" y="0"/>
            <a:chExt cx="1741793" cy="6016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41793" cy="601628"/>
            </a:xfrm>
            <a:custGeom>
              <a:avLst/>
              <a:gdLst/>
              <a:ahLst/>
              <a:cxnLst/>
              <a:rect l="l" t="t" r="r" b="b"/>
              <a:pathLst>
                <a:path w="1741793" h="601628">
                  <a:moveTo>
                    <a:pt x="59703" y="0"/>
                  </a:moveTo>
                  <a:lnTo>
                    <a:pt x="1682090" y="0"/>
                  </a:lnTo>
                  <a:cubicBezTo>
                    <a:pt x="1715063" y="0"/>
                    <a:pt x="1741793" y="26730"/>
                    <a:pt x="1741793" y="59703"/>
                  </a:cubicBezTo>
                  <a:lnTo>
                    <a:pt x="1741793" y="541925"/>
                  </a:lnTo>
                  <a:cubicBezTo>
                    <a:pt x="1741793" y="574898"/>
                    <a:pt x="1715063" y="601628"/>
                    <a:pt x="1682090" y="601628"/>
                  </a:cubicBezTo>
                  <a:lnTo>
                    <a:pt x="59703" y="601628"/>
                  </a:lnTo>
                  <a:cubicBezTo>
                    <a:pt x="26730" y="601628"/>
                    <a:pt x="0" y="574898"/>
                    <a:pt x="0" y="541925"/>
                  </a:cubicBezTo>
                  <a:lnTo>
                    <a:pt x="0" y="59703"/>
                  </a:lnTo>
                  <a:cubicBezTo>
                    <a:pt x="0" y="26730"/>
                    <a:pt x="26730" y="0"/>
                    <a:pt x="59703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822304" y="4167202"/>
            <a:ext cx="6346855" cy="219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110" spc="206">
                <a:solidFill>
                  <a:srgbClr val="F2F4F5"/>
                </a:solidFill>
                <a:latin typeface="Montserrat Light Bold"/>
              </a:rPr>
              <a:t>EBMS is windows based Electricity Billing management software. Provides password facility for different users to ensure a high level of security.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110" spc="206">
              <a:solidFill>
                <a:srgbClr val="F2F4F5"/>
              </a:solidFill>
              <a:latin typeface="Montserrat Ligh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FEATUERS OF PROJECT</a:t>
            </a:r>
            <a:r>
              <a:rPr lang="en-US" sz="4745" u="none" strike="noStrike" spc="37">
                <a:solidFill>
                  <a:srgbClr val="FFFFFF"/>
                </a:solidFill>
                <a:latin typeface="Archivo Black"/>
              </a:rPr>
              <a:t>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689046" y="6414483"/>
            <a:ext cx="6480112" cy="1593608"/>
            <a:chOff x="0" y="0"/>
            <a:chExt cx="1706696" cy="4197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06696" cy="419716"/>
            </a:xfrm>
            <a:custGeom>
              <a:avLst/>
              <a:gdLst/>
              <a:ahLst/>
              <a:cxnLst/>
              <a:rect l="l" t="t" r="r" b="b"/>
              <a:pathLst>
                <a:path w="1706696" h="419716">
                  <a:moveTo>
                    <a:pt x="60931" y="0"/>
                  </a:moveTo>
                  <a:lnTo>
                    <a:pt x="1645765" y="0"/>
                  </a:lnTo>
                  <a:cubicBezTo>
                    <a:pt x="1679417" y="0"/>
                    <a:pt x="1706696" y="27280"/>
                    <a:pt x="1706696" y="60931"/>
                  </a:cubicBezTo>
                  <a:lnTo>
                    <a:pt x="1706696" y="358785"/>
                  </a:lnTo>
                  <a:cubicBezTo>
                    <a:pt x="1706696" y="392436"/>
                    <a:pt x="1679417" y="419716"/>
                    <a:pt x="1645765" y="419716"/>
                  </a:cubicBezTo>
                  <a:lnTo>
                    <a:pt x="60931" y="419716"/>
                  </a:lnTo>
                  <a:cubicBezTo>
                    <a:pt x="27280" y="419716"/>
                    <a:pt x="0" y="392436"/>
                    <a:pt x="0" y="358785"/>
                  </a:cubicBezTo>
                  <a:lnTo>
                    <a:pt x="0" y="60931"/>
                  </a:lnTo>
                  <a:cubicBezTo>
                    <a:pt x="0" y="27280"/>
                    <a:pt x="27280" y="0"/>
                    <a:pt x="60931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955561" y="6523886"/>
            <a:ext cx="6188439" cy="146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110" spc="206">
                <a:solidFill>
                  <a:srgbClr val="F2F4F5"/>
                </a:solidFill>
                <a:latin typeface="Montserrat Light Bold"/>
              </a:rPr>
              <a:t>It is completely user-friendly Electricity Billing management software.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110" spc="206">
              <a:solidFill>
                <a:srgbClr val="F2F4F5"/>
              </a:solidFill>
              <a:latin typeface="Montserrat Light 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689046" y="8312892"/>
            <a:ext cx="6454954" cy="1186309"/>
            <a:chOff x="0" y="0"/>
            <a:chExt cx="1700070" cy="3124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00070" cy="312443"/>
            </a:xfrm>
            <a:custGeom>
              <a:avLst/>
              <a:gdLst/>
              <a:ahLst/>
              <a:cxnLst/>
              <a:rect l="l" t="t" r="r" b="b"/>
              <a:pathLst>
                <a:path w="1700070" h="312443">
                  <a:moveTo>
                    <a:pt x="61168" y="0"/>
                  </a:moveTo>
                  <a:lnTo>
                    <a:pt x="1638902" y="0"/>
                  </a:lnTo>
                  <a:cubicBezTo>
                    <a:pt x="1672684" y="0"/>
                    <a:pt x="1700070" y="27386"/>
                    <a:pt x="1700070" y="61168"/>
                  </a:cubicBezTo>
                  <a:lnTo>
                    <a:pt x="1700070" y="251275"/>
                  </a:lnTo>
                  <a:cubicBezTo>
                    <a:pt x="1700070" y="285058"/>
                    <a:pt x="1672684" y="312443"/>
                    <a:pt x="1638902" y="312443"/>
                  </a:cubicBezTo>
                  <a:lnTo>
                    <a:pt x="61168" y="312443"/>
                  </a:lnTo>
                  <a:cubicBezTo>
                    <a:pt x="27386" y="312443"/>
                    <a:pt x="0" y="285058"/>
                    <a:pt x="0" y="251275"/>
                  </a:cubicBezTo>
                  <a:lnTo>
                    <a:pt x="0" y="61168"/>
                  </a:lnTo>
                  <a:cubicBezTo>
                    <a:pt x="0" y="27386"/>
                    <a:pt x="27386" y="0"/>
                    <a:pt x="61168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955561" y="8512917"/>
            <a:ext cx="6346855" cy="72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110" spc="206">
                <a:solidFill>
                  <a:srgbClr val="F2F4F5"/>
                </a:solidFill>
                <a:latin typeface="Montserrat Light Bold"/>
              </a:rPr>
              <a:t>It is Avoid Data manipulations.</a:t>
            </a:r>
          </a:p>
          <a:p>
            <a:pPr marL="0" lvl="0" indent="0" algn="l">
              <a:lnSpc>
                <a:spcPts val="2912"/>
              </a:lnSpc>
              <a:spcBef>
                <a:spcPct val="0"/>
              </a:spcBef>
            </a:pPr>
            <a:endParaRPr lang="en-US" sz="2110" spc="206">
              <a:solidFill>
                <a:srgbClr val="F2F4F5"/>
              </a:solidFill>
              <a:latin typeface="Montserrat Ligh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914385"/>
            <a:ext cx="3471169" cy="7616544"/>
            <a:chOff x="0" y="0"/>
            <a:chExt cx="914217" cy="20060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06003"/>
            </a:xfrm>
            <a:custGeom>
              <a:avLst/>
              <a:gdLst/>
              <a:ahLst/>
              <a:cxnLst/>
              <a:rect l="l" t="t" r="r" b="b"/>
              <a:pathLst>
                <a:path w="914217" h="2006003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1950245"/>
                  </a:lnTo>
                  <a:cubicBezTo>
                    <a:pt x="914217" y="1965033"/>
                    <a:pt x="908343" y="1979215"/>
                    <a:pt x="897886" y="1989672"/>
                  </a:cubicBezTo>
                  <a:cubicBezTo>
                    <a:pt x="887429" y="2000129"/>
                    <a:pt x="873247" y="2006003"/>
                    <a:pt x="858459" y="2006003"/>
                  </a:cubicBezTo>
                  <a:lnTo>
                    <a:pt x="55759" y="2006003"/>
                  </a:lnTo>
                  <a:cubicBezTo>
                    <a:pt x="24964" y="2006003"/>
                    <a:pt x="0" y="1981039"/>
                    <a:pt x="0" y="1950245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6846" y="7914385"/>
            <a:ext cx="3189627" cy="4881867"/>
            <a:chOff x="0" y="0"/>
            <a:chExt cx="840066" cy="12857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1285759"/>
            </a:xfrm>
            <a:custGeom>
              <a:avLst/>
              <a:gdLst/>
              <a:ahLst/>
              <a:cxnLst/>
              <a:rect l="l" t="t" r="r" b="b"/>
              <a:pathLst>
                <a:path w="840066" h="1285759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225079"/>
                  </a:lnTo>
                  <a:cubicBezTo>
                    <a:pt x="840066" y="1258592"/>
                    <a:pt x="812899" y="1285759"/>
                    <a:pt x="779386" y="1285759"/>
                  </a:cubicBezTo>
                  <a:lnTo>
                    <a:pt x="60680" y="1285759"/>
                  </a:lnTo>
                  <a:cubicBezTo>
                    <a:pt x="27168" y="1285759"/>
                    <a:pt x="0" y="1258592"/>
                    <a:pt x="0" y="1225079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165" y="458378"/>
            <a:ext cx="4501821" cy="1942572"/>
            <a:chOff x="0" y="0"/>
            <a:chExt cx="1185665" cy="5116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5665" cy="511624"/>
            </a:xfrm>
            <a:custGeom>
              <a:avLst/>
              <a:gdLst/>
              <a:ahLst/>
              <a:cxnLst/>
              <a:rect l="l" t="t" r="r" b="b"/>
              <a:pathLst>
                <a:path w="1185665" h="511624">
                  <a:moveTo>
                    <a:pt x="42993" y="0"/>
                  </a:moveTo>
                  <a:lnTo>
                    <a:pt x="1142671" y="0"/>
                  </a:lnTo>
                  <a:cubicBezTo>
                    <a:pt x="1154074" y="0"/>
                    <a:pt x="1165010" y="4530"/>
                    <a:pt x="1173072" y="12592"/>
                  </a:cubicBezTo>
                  <a:cubicBezTo>
                    <a:pt x="1181135" y="20655"/>
                    <a:pt x="1185665" y="31591"/>
                    <a:pt x="1185665" y="42993"/>
                  </a:cubicBezTo>
                  <a:lnTo>
                    <a:pt x="1185665" y="468631"/>
                  </a:lnTo>
                  <a:cubicBezTo>
                    <a:pt x="1185665" y="480033"/>
                    <a:pt x="1181135" y="490969"/>
                    <a:pt x="1173072" y="499031"/>
                  </a:cubicBezTo>
                  <a:cubicBezTo>
                    <a:pt x="1165010" y="507094"/>
                    <a:pt x="1154074" y="511624"/>
                    <a:pt x="1142671" y="511624"/>
                  </a:cubicBezTo>
                  <a:lnTo>
                    <a:pt x="42993" y="511624"/>
                  </a:lnTo>
                  <a:cubicBezTo>
                    <a:pt x="31591" y="511624"/>
                    <a:pt x="20655" y="507094"/>
                    <a:pt x="12592" y="499031"/>
                  </a:cubicBezTo>
                  <a:cubicBezTo>
                    <a:pt x="4530" y="490969"/>
                    <a:pt x="0" y="480033"/>
                    <a:pt x="0" y="468631"/>
                  </a:cubicBezTo>
                  <a:lnTo>
                    <a:pt x="0" y="42993"/>
                  </a:lnTo>
                  <a:cubicBezTo>
                    <a:pt x="0" y="31591"/>
                    <a:pt x="4530" y="20655"/>
                    <a:pt x="12592" y="12592"/>
                  </a:cubicBezTo>
                  <a:cubicBezTo>
                    <a:pt x="20655" y="4530"/>
                    <a:pt x="31591" y="0"/>
                    <a:pt x="4299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963670" y="220151"/>
            <a:ext cx="8171562" cy="3706688"/>
          </a:xfrm>
          <a:custGeom>
            <a:avLst/>
            <a:gdLst/>
            <a:ahLst/>
            <a:cxnLst/>
            <a:rect l="l" t="t" r="r" b="b"/>
            <a:pathLst>
              <a:path w="8171562" h="3706688">
                <a:moveTo>
                  <a:pt x="0" y="0"/>
                </a:moveTo>
                <a:lnTo>
                  <a:pt x="8171562" y="0"/>
                </a:lnTo>
                <a:lnTo>
                  <a:pt x="8171562" y="3706687"/>
                </a:lnTo>
                <a:lnTo>
                  <a:pt x="0" y="3706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50594" y="4046268"/>
            <a:ext cx="8264150" cy="3748686"/>
          </a:xfrm>
          <a:custGeom>
            <a:avLst/>
            <a:gdLst/>
            <a:ahLst/>
            <a:cxnLst/>
            <a:rect l="l" t="t" r="r" b="b"/>
            <a:pathLst>
              <a:path w="8264150" h="3748686">
                <a:moveTo>
                  <a:pt x="0" y="0"/>
                </a:moveTo>
                <a:lnTo>
                  <a:pt x="8264150" y="0"/>
                </a:lnTo>
                <a:lnTo>
                  <a:pt x="8264150" y="3748687"/>
                </a:lnTo>
                <a:lnTo>
                  <a:pt x="0" y="374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-967291" y="957722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SIGN 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4967" y="8381818"/>
            <a:ext cx="3451335" cy="175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Here New customers/Admin will signup to access their accounts.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04362" y="7004430"/>
            <a:ext cx="3585281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Customers User have to enter meter-no, username, name, password.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876846" y="8381818"/>
            <a:ext cx="3189627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Admin User have to enter username, name, password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625704" y="697132"/>
            <a:ext cx="1532693" cy="283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A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D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M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I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67691" y="4417390"/>
            <a:ext cx="1007937" cy="337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C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U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S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T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O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M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Big Shoulders Display Bold"/>
              </a:rPr>
              <a:t>E</a:t>
            </a:r>
          </a:p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000000"/>
                </a:solidFill>
                <a:latin typeface="Big Shoulders Display Bold"/>
              </a:rPr>
              <a:t>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914385"/>
            <a:ext cx="3471169" cy="7616544"/>
            <a:chOff x="0" y="0"/>
            <a:chExt cx="914217" cy="20060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06003"/>
            </a:xfrm>
            <a:custGeom>
              <a:avLst/>
              <a:gdLst/>
              <a:ahLst/>
              <a:cxnLst/>
              <a:rect l="l" t="t" r="r" b="b"/>
              <a:pathLst>
                <a:path w="914217" h="2006003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1950245"/>
                  </a:lnTo>
                  <a:cubicBezTo>
                    <a:pt x="914217" y="1965033"/>
                    <a:pt x="908343" y="1979215"/>
                    <a:pt x="897886" y="1989672"/>
                  </a:cubicBezTo>
                  <a:cubicBezTo>
                    <a:pt x="887429" y="2000129"/>
                    <a:pt x="873247" y="2006003"/>
                    <a:pt x="858459" y="2006003"/>
                  </a:cubicBezTo>
                  <a:lnTo>
                    <a:pt x="55759" y="2006003"/>
                  </a:lnTo>
                  <a:cubicBezTo>
                    <a:pt x="24964" y="2006003"/>
                    <a:pt x="0" y="1981039"/>
                    <a:pt x="0" y="1950245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165" y="458378"/>
            <a:ext cx="4501821" cy="1942572"/>
            <a:chOff x="0" y="0"/>
            <a:chExt cx="1185665" cy="51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5665" cy="511624"/>
            </a:xfrm>
            <a:custGeom>
              <a:avLst/>
              <a:gdLst/>
              <a:ahLst/>
              <a:cxnLst/>
              <a:rect l="l" t="t" r="r" b="b"/>
              <a:pathLst>
                <a:path w="1185665" h="511624">
                  <a:moveTo>
                    <a:pt x="42993" y="0"/>
                  </a:moveTo>
                  <a:lnTo>
                    <a:pt x="1142671" y="0"/>
                  </a:lnTo>
                  <a:cubicBezTo>
                    <a:pt x="1154074" y="0"/>
                    <a:pt x="1165010" y="4530"/>
                    <a:pt x="1173072" y="12592"/>
                  </a:cubicBezTo>
                  <a:cubicBezTo>
                    <a:pt x="1181135" y="20655"/>
                    <a:pt x="1185665" y="31591"/>
                    <a:pt x="1185665" y="42993"/>
                  </a:cubicBezTo>
                  <a:lnTo>
                    <a:pt x="1185665" y="468631"/>
                  </a:lnTo>
                  <a:cubicBezTo>
                    <a:pt x="1185665" y="480033"/>
                    <a:pt x="1181135" y="490969"/>
                    <a:pt x="1173072" y="499031"/>
                  </a:cubicBezTo>
                  <a:cubicBezTo>
                    <a:pt x="1165010" y="507094"/>
                    <a:pt x="1154074" y="511624"/>
                    <a:pt x="1142671" y="511624"/>
                  </a:cubicBezTo>
                  <a:lnTo>
                    <a:pt x="42993" y="511624"/>
                  </a:lnTo>
                  <a:cubicBezTo>
                    <a:pt x="31591" y="511624"/>
                    <a:pt x="20655" y="507094"/>
                    <a:pt x="12592" y="499031"/>
                  </a:cubicBezTo>
                  <a:cubicBezTo>
                    <a:pt x="4530" y="490969"/>
                    <a:pt x="0" y="480033"/>
                    <a:pt x="0" y="468631"/>
                  </a:cubicBezTo>
                  <a:lnTo>
                    <a:pt x="0" y="42993"/>
                  </a:lnTo>
                  <a:cubicBezTo>
                    <a:pt x="0" y="31591"/>
                    <a:pt x="4530" y="20655"/>
                    <a:pt x="12592" y="12592"/>
                  </a:cubicBezTo>
                  <a:cubicBezTo>
                    <a:pt x="20655" y="4530"/>
                    <a:pt x="31591" y="0"/>
                    <a:pt x="4299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534636" y="2400950"/>
            <a:ext cx="9273330" cy="4316895"/>
          </a:xfrm>
          <a:custGeom>
            <a:avLst/>
            <a:gdLst/>
            <a:ahLst/>
            <a:cxnLst/>
            <a:rect l="l" t="t" r="r" b="b"/>
            <a:pathLst>
              <a:path w="9273330" h="4316895">
                <a:moveTo>
                  <a:pt x="0" y="0"/>
                </a:moveTo>
                <a:lnTo>
                  <a:pt x="9273330" y="0"/>
                </a:lnTo>
                <a:lnTo>
                  <a:pt x="9273330" y="4316894"/>
                </a:lnTo>
                <a:lnTo>
                  <a:pt x="0" y="4316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967291" y="957722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LOGIN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4967" y="8381818"/>
            <a:ext cx="3451335" cy="175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Here Customer and Admin can login to their respective accounts.</a:t>
            </a: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74790" y="7156029"/>
            <a:ext cx="3585281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The dropdown menu allows to choose whether to login as an admin or as a customer.</a:t>
            </a:r>
          </a:p>
          <a:p>
            <a:pPr algn="ctr">
              <a:lnSpc>
                <a:spcPts val="2859"/>
              </a:lnSpc>
            </a:pPr>
            <a:endParaRPr lang="en-US" sz="2199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92259" y="3183035"/>
            <a:ext cx="1532693" cy="283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L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O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G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I</a:t>
            </a:r>
          </a:p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Big Shoulders Display Bold"/>
              </a:rPr>
              <a:t>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914385"/>
            <a:ext cx="3471169" cy="7616544"/>
            <a:chOff x="0" y="0"/>
            <a:chExt cx="914217" cy="20060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06003"/>
            </a:xfrm>
            <a:custGeom>
              <a:avLst/>
              <a:gdLst/>
              <a:ahLst/>
              <a:cxnLst/>
              <a:rect l="l" t="t" r="r" b="b"/>
              <a:pathLst>
                <a:path w="914217" h="2006003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1950245"/>
                  </a:lnTo>
                  <a:cubicBezTo>
                    <a:pt x="914217" y="1965033"/>
                    <a:pt x="908343" y="1979215"/>
                    <a:pt x="897886" y="1989672"/>
                  </a:cubicBezTo>
                  <a:cubicBezTo>
                    <a:pt x="887429" y="2000129"/>
                    <a:pt x="873247" y="2006003"/>
                    <a:pt x="858459" y="2006003"/>
                  </a:cubicBezTo>
                  <a:lnTo>
                    <a:pt x="55759" y="2006003"/>
                  </a:lnTo>
                  <a:cubicBezTo>
                    <a:pt x="24964" y="2006003"/>
                    <a:pt x="0" y="1981039"/>
                    <a:pt x="0" y="1950245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6846" y="7914385"/>
            <a:ext cx="3189627" cy="4881867"/>
            <a:chOff x="0" y="0"/>
            <a:chExt cx="840066" cy="12857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1285759"/>
            </a:xfrm>
            <a:custGeom>
              <a:avLst/>
              <a:gdLst/>
              <a:ahLst/>
              <a:cxnLst/>
              <a:rect l="l" t="t" r="r" b="b"/>
              <a:pathLst>
                <a:path w="840066" h="1285759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225079"/>
                  </a:lnTo>
                  <a:cubicBezTo>
                    <a:pt x="840066" y="1258592"/>
                    <a:pt x="812899" y="1285759"/>
                    <a:pt x="779386" y="1285759"/>
                  </a:cubicBezTo>
                  <a:lnTo>
                    <a:pt x="60680" y="1285759"/>
                  </a:lnTo>
                  <a:cubicBezTo>
                    <a:pt x="27168" y="1285759"/>
                    <a:pt x="0" y="1258592"/>
                    <a:pt x="0" y="1225079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165" y="458378"/>
            <a:ext cx="4501821" cy="1942572"/>
            <a:chOff x="0" y="0"/>
            <a:chExt cx="1185665" cy="5116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5665" cy="511624"/>
            </a:xfrm>
            <a:custGeom>
              <a:avLst/>
              <a:gdLst/>
              <a:ahLst/>
              <a:cxnLst/>
              <a:rect l="l" t="t" r="r" b="b"/>
              <a:pathLst>
                <a:path w="1185665" h="511624">
                  <a:moveTo>
                    <a:pt x="42993" y="0"/>
                  </a:moveTo>
                  <a:lnTo>
                    <a:pt x="1142671" y="0"/>
                  </a:lnTo>
                  <a:cubicBezTo>
                    <a:pt x="1154074" y="0"/>
                    <a:pt x="1165010" y="4530"/>
                    <a:pt x="1173072" y="12592"/>
                  </a:cubicBezTo>
                  <a:cubicBezTo>
                    <a:pt x="1181135" y="20655"/>
                    <a:pt x="1185665" y="31591"/>
                    <a:pt x="1185665" y="42993"/>
                  </a:cubicBezTo>
                  <a:lnTo>
                    <a:pt x="1185665" y="468631"/>
                  </a:lnTo>
                  <a:cubicBezTo>
                    <a:pt x="1185665" y="480033"/>
                    <a:pt x="1181135" y="490969"/>
                    <a:pt x="1173072" y="499031"/>
                  </a:cubicBezTo>
                  <a:cubicBezTo>
                    <a:pt x="1165010" y="507094"/>
                    <a:pt x="1154074" y="511624"/>
                    <a:pt x="1142671" y="511624"/>
                  </a:cubicBezTo>
                  <a:lnTo>
                    <a:pt x="42993" y="511624"/>
                  </a:lnTo>
                  <a:cubicBezTo>
                    <a:pt x="31591" y="511624"/>
                    <a:pt x="20655" y="507094"/>
                    <a:pt x="12592" y="499031"/>
                  </a:cubicBezTo>
                  <a:cubicBezTo>
                    <a:pt x="4530" y="490969"/>
                    <a:pt x="0" y="480033"/>
                    <a:pt x="0" y="468631"/>
                  </a:cubicBezTo>
                  <a:lnTo>
                    <a:pt x="0" y="42993"/>
                  </a:lnTo>
                  <a:cubicBezTo>
                    <a:pt x="0" y="31591"/>
                    <a:pt x="4530" y="20655"/>
                    <a:pt x="12592" y="12592"/>
                  </a:cubicBezTo>
                  <a:cubicBezTo>
                    <a:pt x="20655" y="4530"/>
                    <a:pt x="31591" y="0"/>
                    <a:pt x="4299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471660" y="4473048"/>
            <a:ext cx="8171562" cy="3380388"/>
          </a:xfrm>
          <a:custGeom>
            <a:avLst/>
            <a:gdLst/>
            <a:ahLst/>
            <a:cxnLst/>
            <a:rect l="l" t="t" r="r" b="b"/>
            <a:pathLst>
              <a:path w="8171562" h="3380388">
                <a:moveTo>
                  <a:pt x="0" y="0"/>
                </a:moveTo>
                <a:lnTo>
                  <a:pt x="8171561" y="0"/>
                </a:lnTo>
                <a:lnTo>
                  <a:pt x="8171561" y="3380389"/>
                </a:lnTo>
                <a:lnTo>
                  <a:pt x="0" y="3380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725443" y="957637"/>
            <a:ext cx="8359807" cy="3458261"/>
          </a:xfrm>
          <a:custGeom>
            <a:avLst/>
            <a:gdLst/>
            <a:ahLst/>
            <a:cxnLst/>
            <a:rect l="l" t="t" r="r" b="b"/>
            <a:pathLst>
              <a:path w="8359807" h="3458261">
                <a:moveTo>
                  <a:pt x="0" y="0"/>
                </a:moveTo>
                <a:lnTo>
                  <a:pt x="8359806" y="0"/>
                </a:lnTo>
                <a:lnTo>
                  <a:pt x="8359806" y="3458261"/>
                </a:lnTo>
                <a:lnTo>
                  <a:pt x="0" y="3458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295073" y="8824780"/>
            <a:ext cx="3189627" cy="4881867"/>
            <a:chOff x="0" y="0"/>
            <a:chExt cx="840066" cy="12857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0066" cy="1285759"/>
            </a:xfrm>
            <a:custGeom>
              <a:avLst/>
              <a:gdLst/>
              <a:ahLst/>
              <a:cxnLst/>
              <a:rect l="l" t="t" r="r" b="b"/>
              <a:pathLst>
                <a:path w="840066" h="1285759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225079"/>
                  </a:lnTo>
                  <a:cubicBezTo>
                    <a:pt x="840066" y="1258592"/>
                    <a:pt x="812899" y="1285759"/>
                    <a:pt x="779386" y="1285759"/>
                  </a:cubicBezTo>
                  <a:lnTo>
                    <a:pt x="60680" y="1285759"/>
                  </a:lnTo>
                  <a:cubicBezTo>
                    <a:pt x="27168" y="1285759"/>
                    <a:pt x="0" y="1258592"/>
                    <a:pt x="0" y="1225079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-967291" y="957722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SIGN 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4967" y="8381818"/>
            <a:ext cx="3364073" cy="175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Admin lands on this page after successful login.</a:t>
            </a: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004362" y="7004430"/>
            <a:ext cx="3585281" cy="252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This Screen Contains various fields like in menu section New Customer, Customer Details, Deposit Details, Calculate Bill.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876846" y="8381818"/>
            <a:ext cx="3189627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In Utility section we have Notepad, Calculator.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725443" y="291840"/>
            <a:ext cx="8359807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FFFFFF"/>
                </a:solidFill>
                <a:latin typeface="Open Sauce Bold"/>
              </a:rPr>
              <a:t>Admin’s Home Screen:</a:t>
            </a:r>
          </a:p>
          <a:p>
            <a:pPr algn="ctr">
              <a:lnSpc>
                <a:spcPts val="5329"/>
              </a:lnSpc>
              <a:spcBef>
                <a:spcPct val="0"/>
              </a:spcBef>
            </a:pPr>
            <a:endParaRPr lang="en-US" sz="3699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685867" y="9105718"/>
            <a:ext cx="2408039" cy="7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10101"/>
                </a:solidFill>
                <a:latin typeface="Open Sauce Bold"/>
              </a:rPr>
              <a:t>Exit is for Logout.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10101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5134" y="7914385"/>
            <a:ext cx="3471169" cy="7616544"/>
            <a:chOff x="0" y="0"/>
            <a:chExt cx="914217" cy="20060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217" cy="2006003"/>
            </a:xfrm>
            <a:custGeom>
              <a:avLst/>
              <a:gdLst/>
              <a:ahLst/>
              <a:cxnLst/>
              <a:rect l="l" t="t" r="r" b="b"/>
              <a:pathLst>
                <a:path w="914217" h="2006003">
                  <a:moveTo>
                    <a:pt x="55759" y="0"/>
                  </a:moveTo>
                  <a:lnTo>
                    <a:pt x="858459" y="0"/>
                  </a:lnTo>
                  <a:cubicBezTo>
                    <a:pt x="889253" y="0"/>
                    <a:pt x="914217" y="24964"/>
                    <a:pt x="914217" y="55759"/>
                  </a:cubicBezTo>
                  <a:lnTo>
                    <a:pt x="914217" y="1950245"/>
                  </a:lnTo>
                  <a:cubicBezTo>
                    <a:pt x="914217" y="1965033"/>
                    <a:pt x="908343" y="1979215"/>
                    <a:pt x="897886" y="1989672"/>
                  </a:cubicBezTo>
                  <a:cubicBezTo>
                    <a:pt x="887429" y="2000129"/>
                    <a:pt x="873247" y="2006003"/>
                    <a:pt x="858459" y="2006003"/>
                  </a:cubicBezTo>
                  <a:lnTo>
                    <a:pt x="55759" y="2006003"/>
                  </a:lnTo>
                  <a:cubicBezTo>
                    <a:pt x="24964" y="2006003"/>
                    <a:pt x="0" y="1981039"/>
                    <a:pt x="0" y="1950245"/>
                  </a:cubicBezTo>
                  <a:lnTo>
                    <a:pt x="0" y="55759"/>
                  </a:lnTo>
                  <a:cubicBezTo>
                    <a:pt x="0" y="40971"/>
                    <a:pt x="5875" y="26788"/>
                    <a:pt x="16331" y="16331"/>
                  </a:cubicBezTo>
                  <a:cubicBezTo>
                    <a:pt x="26788" y="5875"/>
                    <a:pt x="40971" y="0"/>
                    <a:pt x="5575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74790" y="6421273"/>
            <a:ext cx="3644425" cy="7428290"/>
            <a:chOff x="0" y="0"/>
            <a:chExt cx="959849" cy="1956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9848" cy="1956422"/>
            </a:xfrm>
            <a:custGeom>
              <a:avLst/>
              <a:gdLst/>
              <a:ahLst/>
              <a:cxnLst/>
              <a:rect l="l" t="t" r="r" b="b"/>
              <a:pathLst>
                <a:path w="959848" h="1956422">
                  <a:moveTo>
                    <a:pt x="53108" y="0"/>
                  </a:moveTo>
                  <a:lnTo>
                    <a:pt x="906740" y="0"/>
                  </a:lnTo>
                  <a:cubicBezTo>
                    <a:pt x="936071" y="0"/>
                    <a:pt x="959848" y="23777"/>
                    <a:pt x="959848" y="53108"/>
                  </a:cubicBezTo>
                  <a:lnTo>
                    <a:pt x="959848" y="1903314"/>
                  </a:lnTo>
                  <a:cubicBezTo>
                    <a:pt x="959848" y="1932645"/>
                    <a:pt x="936071" y="1956422"/>
                    <a:pt x="906740" y="1956422"/>
                  </a:cubicBezTo>
                  <a:lnTo>
                    <a:pt x="53108" y="1956422"/>
                  </a:lnTo>
                  <a:cubicBezTo>
                    <a:pt x="23777" y="1956422"/>
                    <a:pt x="0" y="1932645"/>
                    <a:pt x="0" y="1903314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165" y="458378"/>
            <a:ext cx="4501821" cy="1942572"/>
            <a:chOff x="0" y="0"/>
            <a:chExt cx="1185665" cy="51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5665" cy="511624"/>
            </a:xfrm>
            <a:custGeom>
              <a:avLst/>
              <a:gdLst/>
              <a:ahLst/>
              <a:cxnLst/>
              <a:rect l="l" t="t" r="r" b="b"/>
              <a:pathLst>
                <a:path w="1185665" h="511624">
                  <a:moveTo>
                    <a:pt x="42993" y="0"/>
                  </a:moveTo>
                  <a:lnTo>
                    <a:pt x="1142671" y="0"/>
                  </a:lnTo>
                  <a:cubicBezTo>
                    <a:pt x="1154074" y="0"/>
                    <a:pt x="1165010" y="4530"/>
                    <a:pt x="1173072" y="12592"/>
                  </a:cubicBezTo>
                  <a:cubicBezTo>
                    <a:pt x="1181135" y="20655"/>
                    <a:pt x="1185665" y="31591"/>
                    <a:pt x="1185665" y="42993"/>
                  </a:cubicBezTo>
                  <a:lnTo>
                    <a:pt x="1185665" y="468631"/>
                  </a:lnTo>
                  <a:cubicBezTo>
                    <a:pt x="1185665" y="480033"/>
                    <a:pt x="1181135" y="490969"/>
                    <a:pt x="1173072" y="499031"/>
                  </a:cubicBezTo>
                  <a:cubicBezTo>
                    <a:pt x="1165010" y="507094"/>
                    <a:pt x="1154074" y="511624"/>
                    <a:pt x="1142671" y="511624"/>
                  </a:cubicBezTo>
                  <a:lnTo>
                    <a:pt x="42993" y="511624"/>
                  </a:lnTo>
                  <a:cubicBezTo>
                    <a:pt x="31591" y="511624"/>
                    <a:pt x="20655" y="507094"/>
                    <a:pt x="12592" y="499031"/>
                  </a:cubicBezTo>
                  <a:cubicBezTo>
                    <a:pt x="4530" y="490969"/>
                    <a:pt x="0" y="480033"/>
                    <a:pt x="0" y="468631"/>
                  </a:cubicBezTo>
                  <a:lnTo>
                    <a:pt x="0" y="42993"/>
                  </a:lnTo>
                  <a:cubicBezTo>
                    <a:pt x="0" y="31591"/>
                    <a:pt x="4530" y="20655"/>
                    <a:pt x="12592" y="12592"/>
                  </a:cubicBezTo>
                  <a:cubicBezTo>
                    <a:pt x="20655" y="4530"/>
                    <a:pt x="31591" y="0"/>
                    <a:pt x="4299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269190" y="2672897"/>
            <a:ext cx="9539278" cy="7123884"/>
          </a:xfrm>
          <a:custGeom>
            <a:avLst/>
            <a:gdLst/>
            <a:ahLst/>
            <a:cxnLst/>
            <a:rect l="l" t="t" r="r" b="b"/>
            <a:pathLst>
              <a:path w="9539278" h="7123884">
                <a:moveTo>
                  <a:pt x="0" y="0"/>
                </a:moveTo>
                <a:lnTo>
                  <a:pt x="9539277" y="0"/>
                </a:lnTo>
                <a:lnTo>
                  <a:pt x="9539277" y="7123883"/>
                </a:lnTo>
                <a:lnTo>
                  <a:pt x="0" y="7123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967291" y="524334"/>
            <a:ext cx="7692734" cy="171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NEW</a:t>
            </a:r>
          </a:p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CUSTOMER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4967" y="8381818"/>
            <a:ext cx="3451335" cy="281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171">
                <a:solidFill>
                  <a:srgbClr val="010101"/>
                </a:solidFill>
                <a:latin typeface="Open Sauce Bold"/>
              </a:rPr>
              <a:t>This program will allow the admin to enter the customer details and automatically generates unique meter number.</a:t>
            </a: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</a:pPr>
            <a:endParaRPr lang="en-US" sz="2171">
              <a:solidFill>
                <a:srgbClr val="010101"/>
              </a:solidFill>
              <a:latin typeface="Open Sauce Bold"/>
            </a:endParaRPr>
          </a:p>
          <a:p>
            <a:pPr algn="ctr">
              <a:lnSpc>
                <a:spcPts val="2822"/>
              </a:lnSpc>
              <a:spcBef>
                <a:spcPct val="0"/>
              </a:spcBef>
            </a:pPr>
            <a:endParaRPr lang="en-US" sz="2171">
              <a:solidFill>
                <a:srgbClr val="010101"/>
              </a:solidFill>
              <a:latin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74790" y="7095490"/>
            <a:ext cx="358528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endParaRPr/>
          </a:p>
          <a:p>
            <a:pPr algn="ctr">
              <a:lnSpc>
                <a:spcPts val="2859"/>
              </a:lnSpc>
            </a:pPr>
            <a:endParaRPr/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033934" y="7128962"/>
            <a:ext cx="3526136" cy="252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If customer name, address, city, state, email and phone number is entered, insert the values into customer else print error.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Custom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Calibri</vt:lpstr>
      <vt:lpstr>Arial</vt:lpstr>
      <vt:lpstr>Big Shoulders Display Bold</vt:lpstr>
      <vt:lpstr>Montserrat Light Bold</vt:lpstr>
      <vt:lpstr>Archivo Black</vt:lpstr>
      <vt:lpstr>Montserrat Classic Bold</vt:lpstr>
      <vt:lpstr>Open Sauce Bold</vt:lpstr>
      <vt:lpstr>Archivo Black Bold</vt:lpstr>
      <vt:lpstr>Special Elite</vt:lpstr>
      <vt:lpstr>Trocchi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Archisman Hes</dc:creator>
  <cp:lastModifiedBy>Archisman Hes</cp:lastModifiedBy>
  <cp:revision>2</cp:revision>
  <dcterms:created xsi:type="dcterms:W3CDTF">2006-08-16T00:00:00Z</dcterms:created>
  <dcterms:modified xsi:type="dcterms:W3CDTF">2023-11-18T07:43:07Z</dcterms:modified>
  <dc:identifier>DAFxcbvy6M8</dc:identifier>
</cp:coreProperties>
</file>